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1B7"/>
    <a:srgbClr val="3E683C"/>
    <a:srgbClr val="FDD9C6"/>
    <a:srgbClr val="FDBE9F"/>
    <a:srgbClr val="E59870"/>
    <a:srgbClr val="B8A79C"/>
    <a:srgbClr val="C9C3BE"/>
    <a:srgbClr val="A7C87A"/>
    <a:srgbClr val="5E725E"/>
    <a:srgbClr val="355A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0"/>
    <p:restoredTop sz="94681"/>
  </p:normalViewPr>
  <p:slideViewPr>
    <p:cSldViewPr snapToGrid="0" snapToObjects="1">
      <p:cViewPr>
        <p:scale>
          <a:sx n="173" d="100"/>
          <a:sy n="173" d="100"/>
        </p:scale>
        <p:origin x="144" y="-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EEB09-D96A-9C4A-8A4E-4D9022AF93CC}" type="datetimeFigureOut">
              <a:rPr lang="en-US" smtClean="0"/>
              <a:t>3/31/25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3BD0F-92C7-D041-89EC-301F0897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0EF20-F7B6-844B-8FDB-613E698C8535}" type="datetimeFigureOut">
              <a:rPr lang="en-US" smtClean="0"/>
              <a:t>3/31/25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DF34B-1964-014A-A765-687DD7CE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1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8033E-A6EE-714E-976E-2D30C764FE06}" type="datetimeFigureOut">
              <a:rPr lang="en-US" smtClean="0"/>
              <a:t>3/31/25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8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glish4childrentoday.blogspot.com/2010/05/hello-spring.html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englishreadygo.blogspot.com/2013/0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B449E1-F9B2-CB4B-8D3B-C4D732586C3B}"/>
              </a:ext>
            </a:extLst>
          </p:cNvPr>
          <p:cNvSpPr txBox="1"/>
          <p:nvPr/>
        </p:nvSpPr>
        <p:spPr>
          <a:xfrm>
            <a:off x="384409" y="2445266"/>
            <a:ext cx="4090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KG Red Hands" charset="0"/>
                <a:ea typeface="KG Red Hands" charset="0"/>
                <a:cs typeface="KG Red Hands" charset="0"/>
              </a:rPr>
              <a:t>YOUR TEXT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09167F-D230-554A-AF1A-8FB15D07BE2E}"/>
              </a:ext>
            </a:extLst>
          </p:cNvPr>
          <p:cNvSpPr txBox="1"/>
          <p:nvPr/>
        </p:nvSpPr>
        <p:spPr>
          <a:xfrm>
            <a:off x="2404356" y="1918658"/>
            <a:ext cx="5368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entury Gothic" panose="020B0502020202020204" pitchFamily="34" charset="0"/>
                <a:ea typeface="AGFriNally" charset="0"/>
                <a:cs typeface="AGFriNally" charset="0"/>
              </a:rPr>
              <a:t>April 7-11, 2025</a:t>
            </a:r>
            <a:endParaRPr lang="en-US" sz="4000" dirty="0">
              <a:latin typeface="Century Gothic" panose="020B0502020202020204" pitchFamily="34" charset="0"/>
              <a:ea typeface="AGFriNally" charset="0"/>
              <a:cs typeface="AGFriNally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42E39E-E84C-034A-90FB-6EAA16C80C44}"/>
              </a:ext>
            </a:extLst>
          </p:cNvPr>
          <p:cNvSpPr txBox="1"/>
          <p:nvPr/>
        </p:nvSpPr>
        <p:spPr>
          <a:xfrm>
            <a:off x="4828213" y="2503433"/>
            <a:ext cx="2573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KG Red Hands" charset="0"/>
                <a:ea typeface="KG Red Hands" charset="0"/>
                <a:cs typeface="KG Red Hands" charset="0"/>
              </a:rPr>
              <a:t>YOUR TEXT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A444C3-BF9A-5A4C-9317-55C6AB319F92}"/>
              </a:ext>
            </a:extLst>
          </p:cNvPr>
          <p:cNvSpPr txBox="1"/>
          <p:nvPr/>
        </p:nvSpPr>
        <p:spPr>
          <a:xfrm>
            <a:off x="3478627" y="393332"/>
            <a:ext cx="6184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3E683C"/>
                </a:solidFill>
                <a:effectLst>
                  <a:glow rad="101600">
                    <a:schemeClr val="bg1"/>
                  </a:glow>
                </a:effectLst>
                <a:ea typeface="KAWonderful" panose="02000603000000000000" pitchFamily="2" charset="0"/>
                <a:cs typeface="KG Red Hands" charset="0"/>
              </a:rPr>
              <a:t>Mrs. Peacock’s</a:t>
            </a:r>
            <a:endParaRPr lang="en-US" sz="4800" b="1" dirty="0">
              <a:ln>
                <a:solidFill>
                  <a:sysClr val="windowText" lastClr="000000"/>
                </a:solidFill>
              </a:ln>
              <a:solidFill>
                <a:srgbClr val="FDBE9F"/>
              </a:solidFill>
              <a:effectLst>
                <a:glow rad="101600">
                  <a:prstClr val="white"/>
                </a:glow>
              </a:effectLst>
              <a:ea typeface="KAWonderful" panose="02000603000000000000" pitchFamily="2" charset="0"/>
              <a:cs typeface="KG Red Hands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3F111F-E877-20F5-0655-F5F541E0A690}"/>
              </a:ext>
            </a:extLst>
          </p:cNvPr>
          <p:cNvSpPr/>
          <p:nvPr/>
        </p:nvSpPr>
        <p:spPr>
          <a:xfrm>
            <a:off x="337897" y="4142227"/>
            <a:ext cx="3689175" cy="369333"/>
          </a:xfrm>
          <a:prstGeom prst="rect">
            <a:avLst/>
          </a:prstGeom>
          <a:solidFill>
            <a:srgbClr val="F2C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D7747E-3057-6142-9BD1-992220AA0A73}"/>
              </a:ext>
            </a:extLst>
          </p:cNvPr>
          <p:cNvSpPr/>
          <p:nvPr/>
        </p:nvSpPr>
        <p:spPr>
          <a:xfrm>
            <a:off x="4108969" y="5167526"/>
            <a:ext cx="3310549" cy="369333"/>
          </a:xfrm>
          <a:prstGeom prst="rect">
            <a:avLst/>
          </a:prstGeom>
          <a:solidFill>
            <a:srgbClr val="F2C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09DD89-78CF-8CFA-7DB2-AA94134E29F5}"/>
              </a:ext>
            </a:extLst>
          </p:cNvPr>
          <p:cNvSpPr txBox="1"/>
          <p:nvPr/>
        </p:nvSpPr>
        <p:spPr>
          <a:xfrm>
            <a:off x="783469" y="2396866"/>
            <a:ext cx="2695158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glow rad="101600">
                    <a:srgbClr val="FFFFFF"/>
                  </a:glow>
                </a:effectLst>
                <a:uLnTx/>
                <a:uFillTx/>
                <a:latin typeface="Cooper Black" panose="0208090404030B020404" pitchFamily="18" charset="77"/>
                <a:cs typeface="Phosphate Solid" panose="02000506050000020004" pitchFamily="2" charset="77"/>
                <a:sym typeface="Arial"/>
              </a:rPr>
              <a:t>Weekly Skills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ooper Black" panose="0208090404030B020404" pitchFamily="18" charset="77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05A1C8-8FF6-8308-53B3-0CD710291C37}"/>
              </a:ext>
            </a:extLst>
          </p:cNvPr>
          <p:cNvSpPr txBox="1"/>
          <p:nvPr/>
        </p:nvSpPr>
        <p:spPr>
          <a:xfrm>
            <a:off x="4577381" y="2365742"/>
            <a:ext cx="3031986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glow rad="101600">
                    <a:srgbClr val="FFFFFF"/>
                  </a:glow>
                </a:effectLst>
                <a:uLnTx/>
                <a:uFillTx/>
                <a:latin typeface="Cooper Black" panose="0208090404030B020404" pitchFamily="18" charset="77"/>
                <a:cs typeface="Phosphate Solid" panose="02000506050000020004" pitchFamily="2" charset="77"/>
                <a:sym typeface="Arial"/>
              </a:rPr>
              <a:t>Coming up @ NSE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ooper Black" panose="0208090404030B020404" pitchFamily="18" charset="77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66FD5D-852A-E467-AF12-C48ABDA250A7}"/>
              </a:ext>
            </a:extLst>
          </p:cNvPr>
          <p:cNvSpPr txBox="1"/>
          <p:nvPr/>
        </p:nvSpPr>
        <p:spPr>
          <a:xfrm>
            <a:off x="307652" y="2733942"/>
            <a:ext cx="3749666" cy="1246495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kumimoji="0" lang="en-US" sz="15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ELA: </a:t>
            </a:r>
            <a:r>
              <a:rPr lang="en-US" sz="1500" kern="0" dirty="0">
                <a:solidFill>
                  <a:srgbClr val="000000"/>
                </a:solidFill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Review for CASE</a:t>
            </a:r>
            <a:endParaRPr lang="en-US" sz="1500" dirty="0">
              <a:latin typeface="Avenir Next Condensed" panose="020B0506020202020204" pitchFamily="34" charset="0"/>
              <a:ea typeface="Century Gothic" charset="0"/>
              <a:cs typeface="Century Goth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PHONICS: </a:t>
            </a:r>
            <a:r>
              <a:rPr lang="en-US" sz="1500" kern="0" dirty="0">
                <a:solidFill>
                  <a:srgbClr val="000000"/>
                </a:solidFill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final  syllable patterns</a:t>
            </a:r>
            <a:endParaRPr kumimoji="0" lang="en-US" sz="15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Condensed" panose="020B0506020202020204" pitchFamily="34" charset="0"/>
              <a:ea typeface="Century Gothic" charset="0"/>
              <a:cs typeface="Century Gothic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MATH:</a:t>
            </a:r>
            <a:r>
              <a:rPr kumimoji="0" lang="en-US" sz="15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 Partitioning</a:t>
            </a:r>
            <a:r>
              <a:rPr lang="en-US" sz="1500" kern="0" dirty="0">
                <a:solidFill>
                  <a:srgbClr val="000000"/>
                </a:solidFill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 shapes </a:t>
            </a: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Condensed" panose="020B0506020202020204" pitchFamily="34" charset="0"/>
              <a:ea typeface="Century Gothic" charset="0"/>
              <a:cs typeface="Century Gothic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LANGUAGE: </a:t>
            </a:r>
            <a:r>
              <a:rPr kumimoji="0" lang="en-US" sz="150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Compound sentences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Science: </a:t>
            </a:r>
            <a:r>
              <a:rPr lang="en-US" sz="1500" kern="0" dirty="0">
                <a:solidFill>
                  <a:srgbClr val="000000"/>
                </a:solidFill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Earth’s Materials</a:t>
            </a: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Condensed" panose="020B0506020202020204" pitchFamily="34" charset="0"/>
              <a:ea typeface="Century Gothic" charset="0"/>
              <a:cs typeface="Century Gothic" charset="0"/>
              <a:sym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F8E082-9915-0DD8-0ED4-94C299674C06}"/>
              </a:ext>
            </a:extLst>
          </p:cNvPr>
          <p:cNvSpPr txBox="1"/>
          <p:nvPr/>
        </p:nvSpPr>
        <p:spPr>
          <a:xfrm>
            <a:off x="4134179" y="2835206"/>
            <a:ext cx="3300324" cy="2185214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4/17- </a:t>
            </a: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Progress Reports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4/15- Field Trip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4/18- School Holiday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4/21- School Holiday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4/23- 2</a:t>
            </a:r>
            <a:r>
              <a:rPr lang="en-US" b="1" kern="0" baseline="3000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nd</a:t>
            </a: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 grade CASE Test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4/24- 2</a:t>
            </a:r>
            <a:r>
              <a:rPr lang="en-US" b="1" kern="0" baseline="3000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nd</a:t>
            </a: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 grade CASE Test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4/28- Spring Diagnostic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CDD6DA-FCE0-55F3-E1FB-C4A860A401B2}"/>
              </a:ext>
            </a:extLst>
          </p:cNvPr>
          <p:cNvSpPr txBox="1"/>
          <p:nvPr/>
        </p:nvSpPr>
        <p:spPr>
          <a:xfrm>
            <a:off x="337896" y="4142455"/>
            <a:ext cx="3689175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ooper Black"/>
                <a:cs typeface="Arial"/>
                <a:sym typeface="Arial"/>
              </a:rPr>
              <a:t>  PHONICS Skill OF THE WEEK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154F4B-BEE4-5CE8-0DE6-0BEF3A34E084}"/>
              </a:ext>
            </a:extLst>
          </p:cNvPr>
          <p:cNvSpPr txBox="1"/>
          <p:nvPr/>
        </p:nvSpPr>
        <p:spPr>
          <a:xfrm>
            <a:off x="3893122" y="5174157"/>
            <a:ext cx="3602333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ooper Black"/>
                <a:cs typeface="Arial"/>
                <a:sym typeface="Arial"/>
              </a:rPr>
              <a:t>VOCABULARY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ooper Black"/>
              <a:cs typeface="Arial"/>
              <a:sym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021DC5-1FC6-4E36-DA2A-8B8B97278DD7}"/>
              </a:ext>
            </a:extLst>
          </p:cNvPr>
          <p:cNvSpPr txBox="1"/>
          <p:nvPr/>
        </p:nvSpPr>
        <p:spPr>
          <a:xfrm>
            <a:off x="366241" y="4562580"/>
            <a:ext cx="3689174" cy="2785378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400" kern="0" dirty="0">
              <a:solidFill>
                <a:srgbClr val="000000"/>
              </a:solidFill>
              <a:latin typeface="Phosphate Inline" panose="02000506050000020004" pitchFamily="2" charset="77"/>
              <a:cs typeface="Phosphate Inline" panose="02000506050000020004" pitchFamily="2" charset="77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Phosphate Inline" panose="02000506050000020004" pitchFamily="2" charset="77"/>
              <a:cs typeface="Phosphate Inline" panose="02000506050000020004" pitchFamily="2" charset="77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400" kern="0" dirty="0">
              <a:solidFill>
                <a:srgbClr val="000000"/>
              </a:solidFill>
              <a:latin typeface="Phosphate Inline" panose="02000506050000020004" pitchFamily="2" charset="77"/>
              <a:cs typeface="Phosphate Inline" panose="02000506050000020004" pitchFamily="2" charset="77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Phosphate Inline" panose="02000506050000020004" pitchFamily="2" charset="77"/>
              <a:cs typeface="Phosphate Inline" panose="02000506050000020004" pitchFamily="2" charset="77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400" kern="0" dirty="0">
              <a:solidFill>
                <a:srgbClr val="000000"/>
              </a:solidFill>
              <a:latin typeface="Phosphate Inline" panose="02000506050000020004" pitchFamily="2" charset="77"/>
              <a:cs typeface="Phosphate Inline" panose="02000506050000020004" pitchFamily="2" charset="77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Phosphate Inline" panose="02000506050000020004" pitchFamily="2" charset="77"/>
              <a:cs typeface="Phosphate Inline" panose="02000506050000020004" pitchFamily="2" charset="77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400" kern="0" dirty="0">
              <a:solidFill>
                <a:srgbClr val="000000"/>
              </a:solidFill>
              <a:latin typeface="Phosphate Inline" panose="02000506050000020004" pitchFamily="2" charset="77"/>
              <a:cs typeface="Phosphate Inline" panose="02000506050000020004" pitchFamily="2" charset="77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hosphate Inline" panose="02000506050000020004" pitchFamily="2" charset="77"/>
              <a:cs typeface="Phosphate Inline" panose="02000506050000020004" pitchFamily="2" charset="77"/>
              <a:sym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84DDDD-E9EE-809E-5797-C1A60E3ABB7C}"/>
              </a:ext>
            </a:extLst>
          </p:cNvPr>
          <p:cNvSpPr txBox="1"/>
          <p:nvPr/>
        </p:nvSpPr>
        <p:spPr>
          <a:xfrm>
            <a:off x="4123954" y="5697226"/>
            <a:ext cx="3310549" cy="2677656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n-US" sz="1400" u="sng" dirty="0">
                <a:latin typeface="Arial Rounded MT Bold" panose="020F0704030504030204" pitchFamily="34" charset="77"/>
              </a:rPr>
              <a:t>instructor</a:t>
            </a:r>
            <a:r>
              <a:rPr lang="en-US" sz="1400" dirty="0">
                <a:latin typeface="Arial Rounded MT Bold" panose="020F0704030504030204" pitchFamily="34" charset="77"/>
              </a:rPr>
              <a:t> – a teacher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n-US" sz="1400" u="sng" dirty="0">
                <a:effectLst/>
                <a:latin typeface="Arial Rounded MT Bold" panose="020F0704030504030204" pitchFamily="34" charset="77"/>
              </a:rPr>
              <a:t>college</a:t>
            </a:r>
            <a:r>
              <a:rPr lang="en-US" sz="1400" dirty="0">
                <a:effectLst/>
                <a:latin typeface="Arial Rounded MT Bold" panose="020F0704030504030204" pitchFamily="34" charset="77"/>
              </a:rPr>
              <a:t>- a school of higher learning where people go after they finish high school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n-US" sz="1400" u="sng" dirty="0">
                <a:latin typeface="Arial Rounded MT Bold" panose="020F0704030504030204" pitchFamily="34" charset="77"/>
              </a:rPr>
              <a:t>drilled</a:t>
            </a:r>
            <a:r>
              <a:rPr lang="en-US" sz="1400" dirty="0">
                <a:latin typeface="Arial Rounded MT Bold" panose="020F0704030504030204" pitchFamily="34" charset="77"/>
              </a:rPr>
              <a:t>- to practice or train to become better at something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n-US" sz="1400" u="sng" dirty="0">
                <a:latin typeface="Arial Rounded MT Bold" panose="020F0704030504030204" pitchFamily="34" charset="77"/>
              </a:rPr>
              <a:t>i</a:t>
            </a:r>
            <a:r>
              <a:rPr lang="en-US" sz="1400" u="sng" dirty="0">
                <a:effectLst/>
                <a:latin typeface="Arial Rounded MT Bold" panose="020F0704030504030204" pitchFamily="34" charset="77"/>
              </a:rPr>
              <a:t>nvented</a:t>
            </a:r>
            <a:r>
              <a:rPr lang="en-US" sz="1400" dirty="0">
                <a:effectLst/>
                <a:latin typeface="Arial Rounded MT Bold" panose="020F0704030504030204" pitchFamily="34" charset="77"/>
              </a:rPr>
              <a:t>- to make or create something new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n-US" sz="1400" u="sng" dirty="0">
                <a:latin typeface="Arial Rounded MT Bold" panose="020F0704030504030204" pitchFamily="34" charset="77"/>
              </a:rPr>
              <a:t>mobile</a:t>
            </a:r>
            <a:r>
              <a:rPr lang="en-US" sz="1400" dirty="0">
                <a:latin typeface="Arial Rounded MT Bold" panose="020F0704030504030204" pitchFamily="34" charset="77"/>
              </a:rPr>
              <a:t>- when something can be easily moved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n-US" sz="1400" u="sng" dirty="0">
                <a:effectLst/>
                <a:latin typeface="Arial Rounded MT Bold" panose="020F0704030504030204" pitchFamily="34" charset="77"/>
              </a:rPr>
              <a:t>chatting</a:t>
            </a:r>
            <a:r>
              <a:rPr lang="en-US" sz="1400" dirty="0">
                <a:effectLst/>
                <a:latin typeface="Arial Rounded MT Bold" panose="020F0704030504030204" pitchFamily="34" charset="77"/>
              </a:rPr>
              <a:t>- talking or speaking to another person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12C3B9-FD2A-F411-3950-FA68869E4C3A}"/>
              </a:ext>
            </a:extLst>
          </p:cNvPr>
          <p:cNvSpPr txBox="1"/>
          <p:nvPr/>
        </p:nvSpPr>
        <p:spPr>
          <a:xfrm>
            <a:off x="351491" y="7347958"/>
            <a:ext cx="3650126" cy="2262158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Century Gothic" panose="020B0502020202020204" pitchFamily="34" charset="0"/>
              </a:rPr>
              <a:t>Reminders-</a:t>
            </a:r>
            <a:endParaRPr lang="en-US" sz="16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Send snack/water each day</a:t>
            </a:r>
            <a:r>
              <a:rPr lang="en-US" sz="1600" b="1" dirty="0">
                <a:latin typeface="Century Gothic" panose="020B0502020202020204" pitchFamily="34" charset="0"/>
              </a:rPr>
              <a:t>. 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Signed papers go home on Tuesdays.</a:t>
            </a:r>
          </a:p>
          <a:p>
            <a:pPr algn="ctr"/>
            <a:r>
              <a:rPr lang="en-US" b="1" u="sng" dirty="0">
                <a:latin typeface="Century Gothic" panose="020B0502020202020204" pitchFamily="34" charset="0"/>
              </a:rPr>
              <a:t>Homework/Tests-</a:t>
            </a:r>
          </a:p>
          <a:p>
            <a:pPr algn="ctr"/>
            <a:r>
              <a:rPr lang="en-US" sz="1400" b="1" dirty="0">
                <a:latin typeface="Century Gothic" panose="020B0502020202020204" pitchFamily="34" charset="0"/>
              </a:rPr>
              <a:t>Homework- reading, math, and math facts each night (no facts Wed. )</a:t>
            </a:r>
          </a:p>
          <a:p>
            <a:pPr algn="ctr"/>
            <a:r>
              <a:rPr lang="en-US" sz="1400" b="1" dirty="0">
                <a:latin typeface="Century Gothic" panose="020B0502020202020204" pitchFamily="34" charset="0"/>
              </a:rPr>
              <a:t>Tests- Spelling, Vocabulary and Fact Tests will be Friday. </a:t>
            </a:r>
          </a:p>
          <a:p>
            <a:pPr algn="ctr"/>
            <a:endParaRPr lang="en-US" sz="100" b="1" dirty="0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B3F4C8-C149-3F81-B52C-E83497F91D1B}"/>
              </a:ext>
            </a:extLst>
          </p:cNvPr>
          <p:cNvSpPr txBox="1"/>
          <p:nvPr/>
        </p:nvSpPr>
        <p:spPr>
          <a:xfrm>
            <a:off x="337896" y="4830641"/>
            <a:ext cx="128685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option</a:t>
            </a:r>
          </a:p>
          <a:p>
            <a:pPr algn="ctr"/>
            <a:r>
              <a:rPr lang="en-US" sz="2200" dirty="0"/>
              <a:t>version</a:t>
            </a:r>
          </a:p>
          <a:p>
            <a:pPr algn="ctr"/>
            <a:r>
              <a:rPr lang="en-US" sz="2200" dirty="0"/>
              <a:t>action</a:t>
            </a:r>
          </a:p>
          <a:p>
            <a:pPr algn="ctr"/>
            <a:r>
              <a:rPr lang="en-US" sz="2200" dirty="0"/>
              <a:t>final</a:t>
            </a:r>
          </a:p>
          <a:p>
            <a:pPr algn="ctr"/>
            <a:r>
              <a:rPr lang="en-US" sz="2200" dirty="0"/>
              <a:t>medal</a:t>
            </a:r>
          </a:p>
          <a:p>
            <a:pPr algn="ctr"/>
            <a:r>
              <a:rPr lang="en-US" sz="2200" dirty="0"/>
              <a:t>label</a:t>
            </a:r>
          </a:p>
          <a:p>
            <a:pPr algn="ctr"/>
            <a:r>
              <a:rPr lang="en-US" sz="2200" dirty="0"/>
              <a:t>nickel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02DD9F-CDCE-FA54-C2EB-FF90C68A2C42}"/>
              </a:ext>
            </a:extLst>
          </p:cNvPr>
          <p:cNvSpPr txBox="1"/>
          <p:nvPr/>
        </p:nvSpPr>
        <p:spPr>
          <a:xfrm>
            <a:off x="1428920" y="5009868"/>
            <a:ext cx="128685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caption</a:t>
            </a:r>
          </a:p>
          <a:p>
            <a:pPr algn="ctr"/>
            <a:r>
              <a:rPr lang="en-US" sz="2200" dirty="0"/>
              <a:t>area</a:t>
            </a:r>
          </a:p>
          <a:p>
            <a:pPr algn="ctr"/>
            <a:r>
              <a:rPr lang="en-US" sz="2200" dirty="0"/>
              <a:t>building</a:t>
            </a:r>
          </a:p>
          <a:p>
            <a:pPr algn="ctr"/>
            <a:r>
              <a:rPr lang="en-US" sz="2200" dirty="0"/>
              <a:t>measure</a:t>
            </a:r>
          </a:p>
          <a:p>
            <a:pPr algn="ctr"/>
            <a:r>
              <a:rPr lang="en-US" sz="2200" dirty="0"/>
              <a:t>nothing</a:t>
            </a:r>
          </a:p>
          <a:p>
            <a:pPr algn="ctr"/>
            <a:r>
              <a:rPr lang="en-US" sz="2200" dirty="0"/>
              <a:t>camel</a:t>
            </a:r>
          </a:p>
          <a:p>
            <a:pPr algn="ctr"/>
            <a:endParaRPr lang="en-US" sz="2200" dirty="0"/>
          </a:p>
          <a:p>
            <a:pPr algn="ctr"/>
            <a:endParaRPr lang="en-US" sz="2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B8D78A-0CF7-79D5-6B71-3E70349A0EBE}"/>
              </a:ext>
            </a:extLst>
          </p:cNvPr>
          <p:cNvSpPr txBox="1"/>
          <p:nvPr/>
        </p:nvSpPr>
        <p:spPr>
          <a:xfrm>
            <a:off x="2592425" y="4812367"/>
            <a:ext cx="128685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sandals</a:t>
            </a:r>
          </a:p>
          <a:p>
            <a:pPr algn="ctr"/>
            <a:r>
              <a:rPr lang="en-US" sz="2200" dirty="0"/>
              <a:t>motion</a:t>
            </a:r>
          </a:p>
          <a:p>
            <a:pPr algn="ctr"/>
            <a:r>
              <a:rPr lang="en-US" sz="2200" dirty="0"/>
              <a:t>sessions</a:t>
            </a:r>
          </a:p>
          <a:p>
            <a:pPr algn="ctr"/>
            <a:r>
              <a:rPr lang="en-US" sz="2200" dirty="0"/>
              <a:t>tattle</a:t>
            </a:r>
          </a:p>
          <a:p>
            <a:pPr algn="ctr"/>
            <a:r>
              <a:rPr lang="en-US" sz="2200" dirty="0"/>
              <a:t>rattle</a:t>
            </a:r>
          </a:p>
          <a:p>
            <a:pPr algn="ctr"/>
            <a:r>
              <a:rPr lang="en-US" sz="2200" dirty="0"/>
              <a:t>puzzle</a:t>
            </a:r>
          </a:p>
          <a:p>
            <a:pPr algn="ctr"/>
            <a:r>
              <a:rPr lang="en-US" sz="2200" dirty="0"/>
              <a:t>missions</a:t>
            </a:r>
          </a:p>
          <a:p>
            <a:pPr algn="ctr"/>
            <a:endParaRPr lang="en-US" sz="2200" dirty="0"/>
          </a:p>
        </p:txBody>
      </p:sp>
      <p:pic>
        <p:nvPicPr>
          <p:cNvPr id="21" name="Picture 20" descr="A cartoon of butterflies and flowers&#10;&#10;Description automatically generated">
            <a:extLst>
              <a:ext uri="{FF2B5EF4-FFF2-40B4-BE49-F238E27FC236}">
                <a16:creationId xmlns:a16="http://schemas.microsoft.com/office/drawing/2014/main" id="{C17F8BA1-0625-B189-EB6B-741DF6FACB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997436" y="2920524"/>
            <a:ext cx="855215" cy="884151"/>
          </a:xfrm>
          <a:prstGeom prst="rect">
            <a:avLst/>
          </a:prstGeom>
        </p:spPr>
      </p:pic>
      <p:pic>
        <p:nvPicPr>
          <p:cNvPr id="25" name="Picture 24" descr="A close-up of a logo&#10;&#10;Description automatically generated">
            <a:extLst>
              <a:ext uri="{FF2B5EF4-FFF2-40B4-BE49-F238E27FC236}">
                <a16:creationId xmlns:a16="http://schemas.microsoft.com/office/drawing/2014/main" id="{14083BC3-32F9-56DF-411E-24B43CA8B6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790247" y="8396513"/>
            <a:ext cx="1977961" cy="113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528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7CE3ECC4-86AB-394F-BFDF-CA41C7C81882}" vid="{B7524FEA-7091-F742-B801-FFBFD68986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BOHO Rainbow Template </Template>
  <TotalTime>5861</TotalTime>
  <Words>187</Words>
  <Application>Microsoft Macintosh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Rounded MT Bold</vt:lpstr>
      <vt:lpstr>Avenir Next Condensed</vt:lpstr>
      <vt:lpstr>Calibri</vt:lpstr>
      <vt:lpstr>Calibri Light</vt:lpstr>
      <vt:lpstr>Century Gothic</vt:lpstr>
      <vt:lpstr>Cooper Black</vt:lpstr>
      <vt:lpstr>KG Red Hands</vt:lpstr>
      <vt:lpstr>Phosphate Inline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Nash, Stephanie</dc:creator>
  <cp:lastModifiedBy>Peacock, Darrah</cp:lastModifiedBy>
  <cp:revision>70</cp:revision>
  <cp:lastPrinted>2025-03-31T14:57:04Z</cp:lastPrinted>
  <dcterms:created xsi:type="dcterms:W3CDTF">2020-06-22T15:26:37Z</dcterms:created>
  <dcterms:modified xsi:type="dcterms:W3CDTF">2025-04-01T15:00:11Z</dcterms:modified>
</cp:coreProperties>
</file>